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303" r:id="rId4"/>
    <p:sldId id="258" r:id="rId5"/>
    <p:sldId id="259" r:id="rId6"/>
    <p:sldId id="305" r:id="rId7"/>
    <p:sldId id="260" r:id="rId8"/>
    <p:sldId id="304" r:id="rId9"/>
    <p:sldId id="306" r:id="rId10"/>
    <p:sldId id="261" r:id="rId11"/>
    <p:sldId id="302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307" r:id="rId20"/>
    <p:sldId id="269" r:id="rId21"/>
    <p:sldId id="270" r:id="rId22"/>
    <p:sldId id="277" r:id="rId23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9DF54-B3A2-4F0A-A02F-0C0F7D2A6DD0}" type="datetimeFigureOut">
              <a:rPr lang="es-ES" smtClean="0"/>
              <a:pPr/>
              <a:t>08/08/2014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C82D1-41C2-4610-A637-818C1AAF9215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10" name="9 Rectángulo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9DF54-B3A2-4F0A-A02F-0C0F7D2A6DD0}" type="datetimeFigureOut">
              <a:rPr lang="es-ES" smtClean="0"/>
              <a:pPr/>
              <a:t>08/08/2014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C82D1-41C2-4610-A637-818C1AAF9215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Rectángulo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9DF54-B3A2-4F0A-A02F-0C0F7D2A6DD0}" type="datetimeFigureOut">
              <a:rPr lang="es-ES" smtClean="0"/>
              <a:pPr/>
              <a:t>08/08/2014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C82D1-41C2-4610-A637-818C1AAF9215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9DF54-B3A2-4F0A-A02F-0C0F7D2A6DD0}" type="datetimeFigureOut">
              <a:rPr lang="es-ES" smtClean="0"/>
              <a:pPr/>
              <a:t>08/08/2014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C82D1-41C2-4610-A637-818C1AAF9215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9DF54-B3A2-4F0A-A02F-0C0F7D2A6DD0}" type="datetimeFigureOut">
              <a:rPr lang="es-ES" smtClean="0"/>
              <a:pPr/>
              <a:t>08/08/2014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C82D1-41C2-4610-A637-818C1AAF9215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9DF54-B3A2-4F0A-A02F-0C0F7D2A6DD0}" type="datetimeFigureOut">
              <a:rPr lang="es-ES" smtClean="0"/>
              <a:pPr/>
              <a:t>08/08/2014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C82D1-41C2-4610-A637-818C1AAF9215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9DF54-B3A2-4F0A-A02F-0C0F7D2A6DD0}" type="datetimeFigureOut">
              <a:rPr lang="es-ES" smtClean="0"/>
              <a:pPr/>
              <a:t>08/08/2014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C82D1-41C2-4610-A637-818C1AAF9215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9DF54-B3A2-4F0A-A02F-0C0F7D2A6DD0}" type="datetimeFigureOut">
              <a:rPr lang="es-ES" smtClean="0"/>
              <a:pPr/>
              <a:t>08/08/2014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C82D1-41C2-4610-A637-818C1AAF9215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9DF54-B3A2-4F0A-A02F-0C0F7D2A6DD0}" type="datetimeFigureOut">
              <a:rPr lang="es-ES" smtClean="0"/>
              <a:pPr/>
              <a:t>08/08/2014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C82D1-41C2-4610-A637-818C1AAF9215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9DF54-B3A2-4F0A-A02F-0C0F7D2A6DD0}" type="datetimeFigureOut">
              <a:rPr lang="es-ES" smtClean="0"/>
              <a:pPr/>
              <a:t>08/08/2014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C82D1-41C2-4610-A637-818C1AAF9215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12" name="11 Rectángulo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64B9DF54-B3A2-4F0A-A02F-0C0F7D2A6DD0}" type="datetimeFigureOut">
              <a:rPr lang="es-ES" smtClean="0"/>
              <a:pPr/>
              <a:t>08/08/2014</a:t>
            </a:fld>
            <a:endParaRPr lang="es-ES"/>
          </a:p>
        </p:txBody>
      </p:sp>
      <p:sp>
        <p:nvSpPr>
          <p:cNvPr id="11" name="10 Rectángulo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6DAC82D1-41C2-4610-A637-818C1AAF9215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6 Rectángulo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64B9DF54-B3A2-4F0A-A02F-0C0F7D2A6DD0}" type="datetimeFigureOut">
              <a:rPr lang="es-ES" smtClean="0"/>
              <a:pPr/>
              <a:t>08/08/2014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6DAC82D1-41C2-4610-A637-818C1AAF9215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/>
            <a:r>
              <a:rPr lang="es-GT" dirty="0" smtClean="0"/>
              <a:t>Fisiología de la Actividad Gástrica…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827584" y="5157192"/>
            <a:ext cx="8077200" cy="1499616"/>
          </a:xfrm>
        </p:spPr>
        <p:txBody>
          <a:bodyPr/>
          <a:lstStyle/>
          <a:p>
            <a:pPr algn="r"/>
            <a:r>
              <a:rPr lang="es-GT" dirty="0" smtClean="0"/>
              <a:t>Dr. Johnnathan Emanuel Molina</a:t>
            </a:r>
          </a:p>
          <a:p>
            <a:pPr algn="r"/>
            <a:r>
              <a:rPr lang="es-GT" dirty="0" smtClean="0"/>
              <a:t>Médico</a:t>
            </a:r>
          </a:p>
          <a:p>
            <a:pPr algn="r"/>
            <a:r>
              <a:rPr lang="es-GT" dirty="0" smtClean="0"/>
              <a:t>Unidad de Fisiología </a:t>
            </a:r>
            <a:endParaRPr lang="es-E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s://scontent-b-dfw.xx.fbcdn.net/hphotos-xpa1/v/t1.0-9/1011759_692121414173061_1508042881_n.jpg?oh=4059f7bf7d909a8efd29041edc769e52&amp;oe=5454364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32807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340768"/>
            <a:ext cx="8568952" cy="5112568"/>
          </a:xfrm>
        </p:spPr>
        <p:txBody>
          <a:bodyPr>
            <a:normAutofit fontScale="92500" lnSpcReduction="20000"/>
          </a:bodyPr>
          <a:lstStyle/>
          <a:p>
            <a:r>
              <a:rPr lang="es-ES" sz="1800" b="1" dirty="0" smtClean="0">
                <a:solidFill>
                  <a:srgbClr val="FFFF00"/>
                </a:solidFill>
              </a:rPr>
              <a:t>1.- El "gordito" siempre es el portero</a:t>
            </a:r>
            <a:br>
              <a:rPr lang="es-ES" sz="1800" b="1" dirty="0" smtClean="0">
                <a:solidFill>
                  <a:srgbClr val="FFFF00"/>
                </a:solidFill>
              </a:rPr>
            </a:br>
            <a:r>
              <a:rPr lang="es-ES" sz="1800" b="1" dirty="0" smtClean="0">
                <a:solidFill>
                  <a:srgbClr val="FFFF00"/>
                </a:solidFill>
              </a:rPr>
              <a:t>2.- El partido acaba cuando todos están cansados.</a:t>
            </a:r>
            <a:br>
              <a:rPr lang="es-ES" sz="1800" b="1" dirty="0" smtClean="0">
                <a:solidFill>
                  <a:srgbClr val="FFFF00"/>
                </a:solidFill>
              </a:rPr>
            </a:br>
            <a:r>
              <a:rPr lang="es-ES" sz="1800" b="1" dirty="0" smtClean="0">
                <a:solidFill>
                  <a:srgbClr val="FFFF00"/>
                </a:solidFill>
              </a:rPr>
              <a:t>3.- Aunque el partido vaya 20-0 el juego se decide en "gol gana"</a:t>
            </a:r>
            <a:br>
              <a:rPr lang="es-ES" sz="1800" b="1" dirty="0" smtClean="0">
                <a:solidFill>
                  <a:srgbClr val="FFFF00"/>
                </a:solidFill>
              </a:rPr>
            </a:br>
            <a:r>
              <a:rPr lang="es-ES" sz="1800" b="1" dirty="0" smtClean="0">
                <a:solidFill>
                  <a:srgbClr val="FFFF00"/>
                </a:solidFill>
              </a:rPr>
              <a:t>4.- No hay árbitro.</a:t>
            </a:r>
            <a:br>
              <a:rPr lang="es-ES" sz="1800" b="1" dirty="0" smtClean="0">
                <a:solidFill>
                  <a:srgbClr val="FFFF00"/>
                </a:solidFill>
              </a:rPr>
            </a:br>
            <a:r>
              <a:rPr lang="es-ES" sz="1800" b="1" dirty="0" smtClean="0">
                <a:solidFill>
                  <a:srgbClr val="FFFF00"/>
                </a:solidFill>
              </a:rPr>
              <a:t>5.- No hay fuera de lugar.</a:t>
            </a:r>
            <a:br>
              <a:rPr lang="es-ES" sz="1800" b="1" dirty="0" smtClean="0">
                <a:solidFill>
                  <a:srgbClr val="FFFF00"/>
                </a:solidFill>
              </a:rPr>
            </a:br>
            <a:r>
              <a:rPr lang="es-ES" sz="1800" b="1" dirty="0" smtClean="0">
                <a:solidFill>
                  <a:srgbClr val="FFFF00"/>
                </a:solidFill>
              </a:rPr>
              <a:t>6.- Si el dueño del balón se enoja, se jodieron todos, se acaba el partido.</a:t>
            </a:r>
            <a:br>
              <a:rPr lang="es-ES" sz="1800" b="1" dirty="0" smtClean="0">
                <a:solidFill>
                  <a:srgbClr val="FFFF00"/>
                </a:solidFill>
              </a:rPr>
            </a:br>
            <a:r>
              <a:rPr lang="es-ES" sz="1800" b="1" dirty="0" smtClean="0">
                <a:solidFill>
                  <a:srgbClr val="FFFF00"/>
                </a:solidFill>
              </a:rPr>
              <a:t>7.- Los 2 mejores no pueden estar en el mismo equipo, ellos son los que escogen.</a:t>
            </a:r>
            <a:br>
              <a:rPr lang="es-ES" sz="1800" b="1" dirty="0" smtClean="0">
                <a:solidFill>
                  <a:srgbClr val="FFFF00"/>
                </a:solidFill>
              </a:rPr>
            </a:br>
            <a:r>
              <a:rPr lang="es-ES" sz="1800" b="1" dirty="0" smtClean="0">
                <a:solidFill>
                  <a:srgbClr val="FFFF00"/>
                </a:solidFill>
              </a:rPr>
              <a:t>8.- El que vuela el balón, va por el.</a:t>
            </a:r>
            <a:br>
              <a:rPr lang="es-ES" sz="1800" b="1" dirty="0" smtClean="0">
                <a:solidFill>
                  <a:srgbClr val="FFFF00"/>
                </a:solidFill>
              </a:rPr>
            </a:br>
            <a:r>
              <a:rPr lang="es-ES" sz="1800" b="1" dirty="0" smtClean="0">
                <a:solidFill>
                  <a:srgbClr val="FFFF00"/>
                </a:solidFill>
              </a:rPr>
              <a:t>9.- Cuando el gol es polémico todo se resuelve en "Gol o penal"</a:t>
            </a:r>
            <a:br>
              <a:rPr lang="es-ES" sz="1800" b="1" dirty="0" smtClean="0">
                <a:solidFill>
                  <a:srgbClr val="FFFF00"/>
                </a:solidFill>
              </a:rPr>
            </a:br>
            <a:r>
              <a:rPr lang="es-ES" sz="1800" b="1" dirty="0" smtClean="0">
                <a:solidFill>
                  <a:srgbClr val="FFFF00"/>
                </a:solidFill>
              </a:rPr>
              <a:t>10.- Si eres el ultimo en ser elegido, es una gran humillación.</a:t>
            </a:r>
            <a:br>
              <a:rPr lang="es-ES" sz="1800" b="1" dirty="0" smtClean="0">
                <a:solidFill>
                  <a:srgbClr val="FFFF00"/>
                </a:solidFill>
              </a:rPr>
            </a:br>
            <a:r>
              <a:rPr lang="es-ES" sz="1800" b="1" dirty="0" smtClean="0">
                <a:solidFill>
                  <a:srgbClr val="FFFF00"/>
                </a:solidFill>
              </a:rPr>
              <a:t>11.- Se cobrará falta si el otro sale llorando o es una caída fuerte.</a:t>
            </a:r>
            <a:br>
              <a:rPr lang="es-ES" sz="1800" b="1" dirty="0" smtClean="0">
                <a:solidFill>
                  <a:srgbClr val="FFFF00"/>
                </a:solidFill>
              </a:rPr>
            </a:br>
            <a:r>
              <a:rPr lang="es-ES" sz="1800" b="1" dirty="0" smtClean="0">
                <a:solidFill>
                  <a:srgbClr val="FFFF00"/>
                </a:solidFill>
              </a:rPr>
              <a:t>12.- Los que menos saben jugar se quedan de defensas.</a:t>
            </a:r>
            <a:br>
              <a:rPr lang="es-ES" sz="1800" b="1" dirty="0" smtClean="0">
                <a:solidFill>
                  <a:srgbClr val="FFFF00"/>
                </a:solidFill>
              </a:rPr>
            </a:br>
            <a:r>
              <a:rPr lang="es-ES" sz="1800" b="1" dirty="0" smtClean="0">
                <a:solidFill>
                  <a:srgbClr val="FFFF00"/>
                </a:solidFill>
              </a:rPr>
              <a:t>13.- Los partidos de larga duración es cuando llueve.</a:t>
            </a:r>
            <a:br>
              <a:rPr lang="es-ES" sz="1800" b="1" dirty="0" smtClean="0">
                <a:solidFill>
                  <a:srgbClr val="FFFF00"/>
                </a:solidFill>
              </a:rPr>
            </a:br>
            <a:r>
              <a:rPr lang="es-ES" sz="1800" b="1" dirty="0" smtClean="0">
                <a:solidFill>
                  <a:srgbClr val="FFFF00"/>
                </a:solidFill>
              </a:rPr>
              <a:t>14.- Si en la calle hay muchos coches estacionados y pasan varios seguidos, se postula el partido.</a:t>
            </a:r>
            <a:br>
              <a:rPr lang="es-ES" sz="1800" b="1" dirty="0" smtClean="0">
                <a:solidFill>
                  <a:srgbClr val="FFFF00"/>
                </a:solidFill>
              </a:rPr>
            </a:br>
            <a:r>
              <a:rPr lang="es-ES" sz="1800" b="1" dirty="0" smtClean="0">
                <a:solidFill>
                  <a:srgbClr val="FFFF00"/>
                </a:solidFill>
              </a:rPr>
              <a:t>15.- Si se apuesta un refresco es como jugar la una final.</a:t>
            </a:r>
            <a:br>
              <a:rPr lang="es-ES" sz="1800" b="1" dirty="0" smtClean="0">
                <a:solidFill>
                  <a:srgbClr val="FFFF00"/>
                </a:solidFill>
              </a:rPr>
            </a:br>
            <a:r>
              <a:rPr lang="es-ES" sz="1800" b="1" dirty="0" smtClean="0">
                <a:solidFill>
                  <a:srgbClr val="FFFF00"/>
                </a:solidFill>
              </a:rPr>
              <a:t>16.- Las porterías son 2 piedras pero siempre habrá un equipo que tenga la portería mas chica.</a:t>
            </a:r>
            <a:br>
              <a:rPr lang="es-ES" sz="1800" b="1" dirty="0" smtClean="0">
                <a:solidFill>
                  <a:srgbClr val="FFFF00"/>
                </a:solidFill>
              </a:rPr>
            </a:br>
            <a:r>
              <a:rPr lang="es-ES" sz="1800" b="1" dirty="0" smtClean="0">
                <a:solidFill>
                  <a:srgbClr val="FFFF00"/>
                </a:solidFill>
              </a:rPr>
              <a:t>17.- Se detiene el partido cuando pasa un </a:t>
            </a:r>
            <a:r>
              <a:rPr lang="es-ES" sz="1800" b="1" dirty="0" smtClean="0">
                <a:solidFill>
                  <a:srgbClr val="FFFF00"/>
                </a:solidFill>
              </a:rPr>
              <a:t>carro </a:t>
            </a:r>
            <a:r>
              <a:rPr lang="es-ES" sz="1800" b="1" dirty="0" smtClean="0">
                <a:solidFill>
                  <a:srgbClr val="FFFF00"/>
                </a:solidFill>
              </a:rPr>
              <a:t>o una persona.</a:t>
            </a:r>
            <a:br>
              <a:rPr lang="es-ES" sz="1800" b="1" dirty="0" smtClean="0">
                <a:solidFill>
                  <a:srgbClr val="FFFF00"/>
                </a:solidFill>
              </a:rPr>
            </a:br>
            <a:r>
              <a:rPr lang="es-ES" sz="1800" b="1" dirty="0" smtClean="0">
                <a:solidFill>
                  <a:srgbClr val="FFFF00"/>
                </a:solidFill>
              </a:rPr>
              <a:t>18.- Si el balón queda atrapado en un coche, jardinera, etc. Se debe de decir "Pido mano"</a:t>
            </a:r>
            <a:br>
              <a:rPr lang="es-ES" sz="1800" b="1" dirty="0" smtClean="0">
                <a:solidFill>
                  <a:srgbClr val="FFFF00"/>
                </a:solidFill>
              </a:rPr>
            </a:br>
            <a:r>
              <a:rPr lang="es-ES" sz="1800" b="1" dirty="0" smtClean="0">
                <a:solidFill>
                  <a:srgbClr val="FFFF00"/>
                </a:solidFill>
              </a:rPr>
              <a:t>19.- Si hay penal, quitan al "gordito" y se pone el más </a:t>
            </a:r>
            <a:r>
              <a:rPr lang="es-ES" sz="1800" b="1" dirty="0" smtClean="0">
                <a:solidFill>
                  <a:srgbClr val="FFFF00"/>
                </a:solidFill>
              </a:rPr>
              <a:t>pilas.</a:t>
            </a:r>
            <a:r>
              <a:rPr lang="es-ES" sz="1800" b="1" dirty="0" smtClean="0">
                <a:solidFill>
                  <a:srgbClr val="FFFF00"/>
                </a:solidFill>
              </a:rPr>
              <a:t/>
            </a:r>
            <a:br>
              <a:rPr lang="es-ES" sz="1800" b="1" dirty="0" smtClean="0">
                <a:solidFill>
                  <a:srgbClr val="FFFF00"/>
                </a:solidFill>
              </a:rPr>
            </a:br>
            <a:r>
              <a:rPr lang="es-ES" sz="1800" b="1" dirty="0" smtClean="0">
                <a:solidFill>
                  <a:srgbClr val="FFFF00"/>
                </a:solidFill>
              </a:rPr>
              <a:t>20.- </a:t>
            </a:r>
            <a:r>
              <a:rPr lang="es-ES" sz="1800" b="1" dirty="0" smtClean="0">
                <a:solidFill>
                  <a:srgbClr val="FFFF00"/>
                </a:solidFill>
              </a:rPr>
              <a:t>Si no hay gordito, el portero </a:t>
            </a:r>
            <a:r>
              <a:rPr lang="es-ES" sz="1800" b="1" dirty="0" smtClean="0">
                <a:solidFill>
                  <a:srgbClr val="FFFF00"/>
                </a:solidFill>
              </a:rPr>
              <a:t>está rotando por ratos…</a:t>
            </a:r>
            <a:endParaRPr lang="es-ES" sz="1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s-GT" dirty="0" smtClean="0"/>
              <a:t>Le dan </a:t>
            </a:r>
            <a:r>
              <a:rPr lang="es-GT" dirty="0" err="1" smtClean="0"/>
              <a:t>like</a:t>
            </a:r>
            <a:r>
              <a:rPr lang="es-GT" dirty="0" smtClean="0"/>
              <a:t>?...</a:t>
            </a:r>
            <a:endParaRPr lang="es-ES" dirty="0"/>
          </a:p>
        </p:txBody>
      </p:sp>
      <p:pic>
        <p:nvPicPr>
          <p:cNvPr id="60418" name="Picture 2" descr="https://scontent-a-dfw.xx.fbcdn.net/hphotos-xpa1/v/t1.0-9/10559872_260471497493965_4932242883976294002_n.jpg?oh=3d64fe5fd3f9809eab7549a5b2561ca1&amp;oe=544D220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780928"/>
            <a:ext cx="3854177" cy="25546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400" dirty="0" smtClean="0"/>
              <a:t>Control </a:t>
            </a:r>
            <a:r>
              <a:rPr lang="es-GT" sz="2400" u="sng" dirty="0" smtClean="0"/>
              <a:t>Autónomo </a:t>
            </a:r>
            <a:r>
              <a:rPr lang="es-GT" sz="2400" dirty="0" smtClean="0"/>
              <a:t>del Aparato G.I….</a:t>
            </a:r>
            <a:endParaRPr lang="es-ES" sz="2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51520" y="1775191"/>
            <a:ext cx="8712968" cy="4625609"/>
          </a:xfrm>
        </p:spPr>
        <p:txBody>
          <a:bodyPr>
            <a:normAutofit lnSpcReduction="10000"/>
          </a:bodyPr>
          <a:lstStyle/>
          <a:p>
            <a:pPr algn="just"/>
            <a:r>
              <a:rPr lang="es-GT" sz="1800" dirty="0" smtClean="0"/>
              <a:t>SNP:</a:t>
            </a:r>
            <a:r>
              <a:rPr lang="es-ES" sz="1800" dirty="0" smtClean="0"/>
              <a:t> craneal + sacro</a:t>
            </a:r>
          </a:p>
          <a:p>
            <a:pPr algn="just">
              <a:buNone/>
            </a:pPr>
            <a:r>
              <a:rPr lang="es-GT" sz="1800" dirty="0" smtClean="0"/>
              <a:t>-Vago: todo hasta la primera mitad del colon</a:t>
            </a:r>
          </a:p>
          <a:p>
            <a:pPr algn="just">
              <a:buNone/>
            </a:pPr>
            <a:r>
              <a:rPr lang="es-GT" sz="1800" dirty="0" smtClean="0"/>
              <a:t>-Sacro: a través de los n. pélvicos, la segunda mitad del colon hasta el ano. (defecación)</a:t>
            </a:r>
          </a:p>
          <a:p>
            <a:pPr algn="just">
              <a:buNone/>
            </a:pPr>
            <a:endParaRPr lang="es-GT" sz="1800" dirty="0" smtClean="0"/>
          </a:p>
          <a:p>
            <a:pPr algn="just"/>
            <a:r>
              <a:rPr lang="es-GT" sz="1800" dirty="0" smtClean="0"/>
              <a:t>SNS: paravertebral, el G.I. deT5 a L2… Ganglio celíaco y mesentéricos, inerva todo sin preferencia como el SNP</a:t>
            </a:r>
          </a:p>
          <a:p>
            <a:pPr algn="just"/>
            <a:endParaRPr lang="es-GT" sz="1800" u="sng" dirty="0" smtClean="0"/>
          </a:p>
          <a:p>
            <a:pPr algn="just">
              <a:buNone/>
            </a:pPr>
            <a:r>
              <a:rPr lang="es-GT" sz="1800" u="sng" dirty="0" smtClean="0"/>
              <a:t>REFLEJOS GASTROINTESTINALES</a:t>
            </a:r>
          </a:p>
          <a:p>
            <a:pPr algn="just"/>
            <a:endParaRPr lang="es-GT" sz="1800" dirty="0" smtClean="0"/>
          </a:p>
          <a:p>
            <a:pPr marL="461772" indent="-342900" algn="just">
              <a:buFont typeface="+mj-lt"/>
              <a:buAutoNum type="arabicParenR"/>
            </a:pPr>
            <a:r>
              <a:rPr lang="es-GT" sz="1800" b="1" dirty="0" smtClean="0"/>
              <a:t>Reflejos integrados por completo en la pared GI</a:t>
            </a:r>
          </a:p>
          <a:p>
            <a:pPr marL="461772" indent="-342900" algn="just">
              <a:buNone/>
            </a:pPr>
            <a:r>
              <a:rPr lang="es-GT" sz="1800" i="1" dirty="0" smtClean="0"/>
              <a:t>Secreción, peristaltismo, </a:t>
            </a:r>
            <a:r>
              <a:rPr lang="es-GT" sz="1800" i="1" dirty="0" err="1" smtClean="0"/>
              <a:t>mov</a:t>
            </a:r>
            <a:r>
              <a:rPr lang="es-GT" sz="1800" i="1" dirty="0" smtClean="0"/>
              <a:t>. Mezcla, inhibición local.</a:t>
            </a:r>
          </a:p>
          <a:p>
            <a:pPr marL="461772" indent="-342900" algn="just">
              <a:buFont typeface="+mj-lt"/>
              <a:buAutoNum type="arabicParenR" startAt="2"/>
            </a:pPr>
            <a:r>
              <a:rPr lang="es-GT" sz="1800" b="1" dirty="0" smtClean="0"/>
              <a:t>Reflejos desde el intestino a los Ganglios </a:t>
            </a:r>
            <a:r>
              <a:rPr lang="es-GT" sz="1800" b="1" dirty="0" err="1" smtClean="0"/>
              <a:t>prevertebrales</a:t>
            </a:r>
            <a:r>
              <a:rPr lang="es-GT" sz="1800" b="1" dirty="0" smtClean="0"/>
              <a:t> donde regresan a la pared GI</a:t>
            </a:r>
          </a:p>
          <a:p>
            <a:pPr marL="461772" indent="-342900" algn="just">
              <a:buNone/>
            </a:pPr>
            <a:r>
              <a:rPr lang="es-GT" sz="1800" i="1" dirty="0" smtClean="0"/>
              <a:t>Reflejos de largas distancias: Gastr0cólico, </a:t>
            </a:r>
            <a:r>
              <a:rPr lang="es-GT" sz="1800" i="1" dirty="0" err="1" smtClean="0"/>
              <a:t>enterogástrico</a:t>
            </a:r>
            <a:r>
              <a:rPr lang="es-GT" sz="1800" i="1" dirty="0" smtClean="0"/>
              <a:t>, </a:t>
            </a:r>
            <a:r>
              <a:rPr lang="es-GT" sz="1800" i="1" dirty="0" err="1" smtClean="0"/>
              <a:t>cólicoileal</a:t>
            </a:r>
            <a:endParaRPr lang="es-GT" sz="1800" i="1" dirty="0" smtClean="0"/>
          </a:p>
          <a:p>
            <a:pPr marL="461772" indent="-342900" algn="just">
              <a:buFont typeface="+mj-lt"/>
              <a:buAutoNum type="arabicParenR" startAt="3"/>
            </a:pPr>
            <a:r>
              <a:rPr lang="es-GT" sz="1800" b="1" dirty="0" smtClean="0"/>
              <a:t>Reflejos desde el intestino a la M.E. o al Tronco donde regresan a la pared GI</a:t>
            </a:r>
          </a:p>
          <a:p>
            <a:pPr marL="461772" indent="-342900" algn="just">
              <a:buNone/>
            </a:pPr>
            <a:r>
              <a:rPr lang="es-GT" sz="1800" i="1" dirty="0" smtClean="0"/>
              <a:t>Reflejos desde estómago/duodeno al tronco para regresar por el vago para regulación</a:t>
            </a:r>
          </a:p>
          <a:p>
            <a:pPr marL="461772" indent="-342900" algn="just">
              <a:buNone/>
            </a:pPr>
            <a:r>
              <a:rPr lang="es-GT" sz="1800" i="1" dirty="0" smtClean="0"/>
              <a:t>Reflejos dolorosos que inhiben</a:t>
            </a:r>
          </a:p>
          <a:p>
            <a:pPr marL="461772" indent="-342900" algn="just">
              <a:buNone/>
            </a:pPr>
            <a:r>
              <a:rPr lang="es-GT" sz="1800" i="1" dirty="0" smtClean="0"/>
              <a:t>Reflejos de defecación desde el colon y recto hasta la M.E. y de regreso que excitan</a:t>
            </a:r>
          </a:p>
          <a:p>
            <a:pPr marL="461772" indent="-342900" algn="just">
              <a:buNone/>
            </a:pPr>
            <a:endParaRPr lang="es-GT" sz="1800" i="1" dirty="0" smtClean="0"/>
          </a:p>
        </p:txBody>
      </p:sp>
      <p:pic>
        <p:nvPicPr>
          <p:cNvPr id="40962" name="Picture 2" descr="https://encrypted-tbn3.gstatic.com/images?q=tbn:ANd9GcQOvbc0llmO6-XqXVURT-BADDg1kzMAk1xIkt0uiw3BXfP7V1c9H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0"/>
            <a:ext cx="2915816" cy="198884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252728"/>
          </a:xfrm>
        </p:spPr>
        <p:txBody>
          <a:bodyPr>
            <a:normAutofit/>
          </a:bodyPr>
          <a:lstStyle/>
          <a:p>
            <a:r>
              <a:rPr lang="es-GT" sz="2800" dirty="0" smtClean="0"/>
              <a:t>Control Hormonal de la Motilidad G.I….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endParaRPr lang="es-ES" sz="1800" dirty="0"/>
          </a:p>
        </p:txBody>
      </p:sp>
      <p:pic>
        <p:nvPicPr>
          <p:cNvPr id="39937" name="Picture 1"/>
          <p:cNvPicPr>
            <a:picLocks noChangeAspect="1" noChangeArrowheads="1"/>
          </p:cNvPicPr>
          <p:nvPr/>
        </p:nvPicPr>
        <p:blipFill>
          <a:blip r:embed="rId2" cstate="print"/>
          <a:srcRect l="21857" t="17344" r="22246" b="16704"/>
          <a:stretch>
            <a:fillRect/>
          </a:stretch>
        </p:blipFill>
        <p:spPr bwMode="auto">
          <a:xfrm>
            <a:off x="0" y="980728"/>
            <a:ext cx="9144000" cy="5804862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4 CuadroTexto"/>
          <p:cNvSpPr txBox="1"/>
          <p:nvPr/>
        </p:nvSpPr>
        <p:spPr>
          <a:xfrm>
            <a:off x="7884368" y="3553271"/>
            <a:ext cx="8867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sz="1400" dirty="0"/>
              <a:t>y</a:t>
            </a:r>
            <a:r>
              <a:rPr lang="es-GT" sz="1400" dirty="0" smtClean="0"/>
              <a:t> hambre</a:t>
            </a:r>
            <a:endParaRPr lang="es-ES" sz="1400" dirty="0"/>
          </a:p>
        </p:txBody>
      </p:sp>
      <p:sp>
        <p:nvSpPr>
          <p:cNvPr id="6" name="5 CuadroTexto"/>
          <p:cNvSpPr txBox="1"/>
          <p:nvPr/>
        </p:nvSpPr>
        <p:spPr>
          <a:xfrm>
            <a:off x="3923928" y="5733256"/>
            <a:ext cx="12186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sz="1400" i="1" dirty="0" smtClean="0"/>
              <a:t>Inhibe vaciado</a:t>
            </a:r>
            <a:endParaRPr lang="es-ES" sz="1400" i="1" dirty="0"/>
          </a:p>
        </p:txBody>
      </p:sp>
      <p:sp>
        <p:nvSpPr>
          <p:cNvPr id="7" name="6 CuadroTexto"/>
          <p:cNvSpPr txBox="1"/>
          <p:nvPr/>
        </p:nvSpPr>
        <p:spPr>
          <a:xfrm>
            <a:off x="3923928" y="4293096"/>
            <a:ext cx="26981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sz="1400" i="1" dirty="0" smtClean="0"/>
              <a:t>Leve efecto (-)de motilidad gástrica</a:t>
            </a:r>
            <a:endParaRPr lang="es-ES" sz="1400" i="1" dirty="0"/>
          </a:p>
        </p:txBody>
      </p:sp>
      <p:sp>
        <p:nvSpPr>
          <p:cNvPr id="8" name="7 CuadroTexto"/>
          <p:cNvSpPr txBox="1"/>
          <p:nvPr/>
        </p:nvSpPr>
        <p:spPr>
          <a:xfrm>
            <a:off x="2699792" y="6550223"/>
            <a:ext cx="41654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sz="1400" i="1" dirty="0" smtClean="0"/>
              <a:t>Complejos </a:t>
            </a:r>
            <a:r>
              <a:rPr lang="es-GT" sz="1400" i="1" dirty="0" err="1" smtClean="0"/>
              <a:t>mioeléctricos</a:t>
            </a:r>
            <a:r>
              <a:rPr lang="es-GT" sz="1400" i="1" dirty="0" smtClean="0"/>
              <a:t> </a:t>
            </a:r>
            <a:r>
              <a:rPr lang="es-GT" sz="1400" i="1" dirty="0" err="1" smtClean="0"/>
              <a:t>interdigestivos</a:t>
            </a:r>
            <a:r>
              <a:rPr lang="es-GT" sz="1400" i="1" dirty="0" smtClean="0"/>
              <a:t>, ayuno c/90 min</a:t>
            </a:r>
            <a:endParaRPr lang="es-ES" sz="1400" i="1" dirty="0"/>
          </a:p>
        </p:txBody>
      </p:sp>
      <p:sp>
        <p:nvSpPr>
          <p:cNvPr id="9" name="8 CuadroTexto"/>
          <p:cNvSpPr txBox="1"/>
          <p:nvPr/>
        </p:nvSpPr>
        <p:spPr>
          <a:xfrm>
            <a:off x="0" y="6525344"/>
            <a:ext cx="16432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sz="1400" i="1" dirty="0" smtClean="0"/>
              <a:t>Alimentos la inhiben</a:t>
            </a:r>
            <a:endParaRPr lang="es-ES" sz="1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endParaRPr lang="es-ES" sz="1800" dirty="0"/>
          </a:p>
        </p:txBody>
      </p:sp>
      <p:pic>
        <p:nvPicPr>
          <p:cNvPr id="38914" name="Picture 2" descr="https://scontent-b-dfw.xx.fbcdn.net/hphotos-xpf1/t1.0-9/1782142_10203540333243976_2462267133713147676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800" dirty="0" smtClean="0"/>
              <a:t>Tipos funcionales de movimientos digestivos…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GT" sz="1800" dirty="0" smtClean="0"/>
              <a:t>2 tipos de movimientos:</a:t>
            </a:r>
          </a:p>
          <a:p>
            <a:pPr marL="461772" indent="-342900" algn="just">
              <a:buAutoNum type="arabicParenR"/>
            </a:pPr>
            <a:r>
              <a:rPr lang="es-GT" sz="1800" b="1" dirty="0" smtClean="0"/>
              <a:t>Movimientos de Propulsión(peristaltismo)</a:t>
            </a:r>
          </a:p>
          <a:p>
            <a:pPr marL="461772" indent="-342900" algn="just">
              <a:buNone/>
            </a:pPr>
            <a:r>
              <a:rPr lang="es-GT" sz="1800" dirty="0" smtClean="0"/>
              <a:t>-En todo tipo de m. liso el estímulo es la distensión (por comida)</a:t>
            </a:r>
          </a:p>
          <a:p>
            <a:pPr marL="461772" indent="-342900" algn="just">
              <a:buNone/>
            </a:pPr>
            <a:r>
              <a:rPr lang="es-GT" sz="1800" dirty="0" smtClean="0"/>
              <a:t>Otros tipos de estímulo: irritación química o física y estímulos parasimpáticos</a:t>
            </a:r>
          </a:p>
          <a:p>
            <a:pPr marL="461772" indent="-342900" algn="just">
              <a:buNone/>
            </a:pPr>
            <a:r>
              <a:rPr lang="es-GT" sz="1800" dirty="0" smtClean="0"/>
              <a:t>-Función del plexo </a:t>
            </a:r>
            <a:r>
              <a:rPr lang="es-GT" sz="1800" dirty="0" err="1" smtClean="0"/>
              <a:t>mientérico</a:t>
            </a:r>
            <a:endParaRPr lang="es-GT" sz="1800" dirty="0" smtClean="0"/>
          </a:p>
          <a:p>
            <a:pPr marL="461772" indent="-342900" algn="just">
              <a:buNone/>
            </a:pPr>
            <a:r>
              <a:rPr lang="es-GT" sz="1800" dirty="0" smtClean="0"/>
              <a:t>-Uréteres, conductos biliares, conductos glandulares tienen peristaltismo</a:t>
            </a:r>
          </a:p>
          <a:p>
            <a:pPr marL="461772" indent="-342900" algn="just">
              <a:buNone/>
            </a:pPr>
            <a:r>
              <a:rPr lang="es-GT" sz="1800" dirty="0" smtClean="0"/>
              <a:t>-Anillo de contracción  inicia 2-3cm por encima de esa zona</a:t>
            </a:r>
          </a:p>
          <a:p>
            <a:pPr marL="461772" indent="-342900" algn="just">
              <a:buNone/>
            </a:pPr>
            <a:r>
              <a:rPr lang="es-GT" sz="1800" dirty="0" smtClean="0"/>
              <a:t>-</a:t>
            </a:r>
            <a:r>
              <a:rPr lang="es-GT" sz="1800" b="1" i="1" dirty="0" smtClean="0"/>
              <a:t>Ley del Intestino</a:t>
            </a:r>
            <a:r>
              <a:rPr lang="es-GT" sz="1800" dirty="0" smtClean="0"/>
              <a:t>. Peristaltismo hacia el ano + relajación receptiva</a:t>
            </a:r>
          </a:p>
          <a:p>
            <a:pPr marL="461772" indent="-342900" algn="just">
              <a:buNone/>
            </a:pPr>
            <a:endParaRPr lang="es-GT" sz="1800" dirty="0" smtClean="0"/>
          </a:p>
          <a:p>
            <a:pPr marL="461772" indent="-342900" algn="just">
              <a:buAutoNum type="arabicParenR"/>
            </a:pPr>
            <a:endParaRPr lang="es-ES" sz="1800" dirty="0"/>
          </a:p>
        </p:txBody>
      </p:sp>
      <p:pic>
        <p:nvPicPr>
          <p:cNvPr id="37889" name="Picture 1"/>
          <p:cNvPicPr>
            <a:picLocks noChangeAspect="1" noChangeArrowheads="1"/>
          </p:cNvPicPr>
          <p:nvPr/>
        </p:nvPicPr>
        <p:blipFill>
          <a:blip r:embed="rId2" cstate="print"/>
          <a:srcRect l="22964" t="25219" r="22246" b="22610"/>
          <a:stretch>
            <a:fillRect/>
          </a:stretch>
        </p:blipFill>
        <p:spPr bwMode="auto">
          <a:xfrm>
            <a:off x="1835696" y="4437112"/>
            <a:ext cx="5112568" cy="215001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61772" indent="-342900" algn="just">
              <a:buFont typeface="+mj-lt"/>
              <a:buAutoNum type="arabicParenR" startAt="2"/>
            </a:pPr>
            <a:r>
              <a:rPr lang="es-GT" sz="1800" b="1" dirty="0" smtClean="0"/>
              <a:t>Movimientos de Mezcla</a:t>
            </a:r>
          </a:p>
          <a:p>
            <a:pPr marL="461772" indent="-342900" algn="just">
              <a:buNone/>
            </a:pPr>
            <a:r>
              <a:rPr lang="es-GT" sz="1800" dirty="0" smtClean="0"/>
              <a:t>-Son movimientos distintos a los de propulsión, sin embargo los de propulsión pueden a veces mezclar alimentos</a:t>
            </a:r>
          </a:p>
          <a:p>
            <a:pPr marL="461772" indent="-342900" algn="just">
              <a:buNone/>
            </a:pPr>
            <a:r>
              <a:rPr lang="es-GT" sz="1800" dirty="0" smtClean="0"/>
              <a:t>-Se mezclan más cerca de los esfínteres porque amasa el contenido</a:t>
            </a:r>
          </a:p>
          <a:p>
            <a:pPr marL="461772" indent="-342900" algn="just">
              <a:buNone/>
            </a:pPr>
            <a:r>
              <a:rPr lang="es-GT" sz="1800" dirty="0" smtClean="0"/>
              <a:t>-Existen contracciones locales cada pocos cm y duran 5-30 s para trocear los alimentos.</a:t>
            </a:r>
          </a:p>
          <a:p>
            <a:pPr algn="just"/>
            <a:endParaRPr lang="es-ES" sz="1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09600" y="307848"/>
            <a:ext cx="8229600" cy="1252728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GT" sz="28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atMod val="1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Tipos funcionales de movimientos digestivos…</a:t>
            </a:r>
            <a:endParaRPr kumimoji="0" lang="es-ES" sz="28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satMod val="1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800" dirty="0" smtClean="0"/>
              <a:t>Flujo Sanguíneo Gastrointestinal…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775191"/>
            <a:ext cx="4248472" cy="4625609"/>
          </a:xfrm>
        </p:spPr>
        <p:txBody>
          <a:bodyPr>
            <a:normAutofit/>
          </a:bodyPr>
          <a:lstStyle/>
          <a:p>
            <a:pPr algn="just"/>
            <a:r>
              <a:rPr lang="es-GT" sz="1800" i="1" dirty="0" smtClean="0"/>
              <a:t>Circulación </a:t>
            </a:r>
            <a:r>
              <a:rPr lang="es-GT" sz="1800" i="1" dirty="0" err="1" smtClean="0"/>
              <a:t>esplácnica</a:t>
            </a:r>
            <a:r>
              <a:rPr lang="es-GT" sz="1800" i="1" dirty="0" smtClean="0"/>
              <a:t>.</a:t>
            </a:r>
          </a:p>
          <a:p>
            <a:pPr algn="just"/>
            <a:r>
              <a:rPr lang="es-GT" sz="1800" i="1" dirty="0" smtClean="0"/>
              <a:t>Células </a:t>
            </a:r>
            <a:r>
              <a:rPr lang="es-GT" sz="1800" i="1" dirty="0" err="1" smtClean="0"/>
              <a:t>reticuloendoteliales</a:t>
            </a:r>
            <a:r>
              <a:rPr lang="es-GT" sz="1800" i="1" dirty="0" smtClean="0"/>
              <a:t> de los hepatocitos eliminan bacterias y partículas.</a:t>
            </a:r>
          </a:p>
          <a:p>
            <a:pPr algn="just"/>
            <a:r>
              <a:rPr lang="es-GT" sz="1800" i="1" dirty="0" smtClean="0"/>
              <a:t>Todo lo hidrosoluble (</a:t>
            </a:r>
            <a:r>
              <a:rPr lang="es-GT" sz="1800" i="1" dirty="0" err="1" smtClean="0"/>
              <a:t>CHO´s</a:t>
            </a:r>
            <a:r>
              <a:rPr lang="es-GT" sz="1800" i="1" dirty="0" smtClean="0"/>
              <a:t> y proteínas) llega por la porta al hígado.</a:t>
            </a:r>
          </a:p>
          <a:p>
            <a:pPr algn="just"/>
            <a:r>
              <a:rPr lang="es-GT" sz="1800" i="1" dirty="0" smtClean="0"/>
              <a:t>Las grasas se absorben por los linfáticos y se saltan el metabolismo hepático.</a:t>
            </a:r>
          </a:p>
          <a:p>
            <a:pPr algn="just"/>
            <a:endParaRPr lang="es-GT" sz="1800" i="1" dirty="0" smtClean="0"/>
          </a:p>
          <a:p>
            <a:pPr algn="just"/>
            <a:r>
              <a:rPr lang="es-GT" sz="1800" i="1" dirty="0" smtClean="0">
                <a:solidFill>
                  <a:schemeClr val="accent4"/>
                </a:solidFill>
              </a:rPr>
              <a:t>¿Cómo se forma la V. Porta Hepática?</a:t>
            </a:r>
          </a:p>
          <a:p>
            <a:pPr algn="just"/>
            <a:endParaRPr lang="es-GT" sz="1800" i="1" dirty="0" smtClean="0">
              <a:solidFill>
                <a:schemeClr val="accent4"/>
              </a:solidFill>
            </a:endParaRPr>
          </a:p>
          <a:p>
            <a:pPr algn="just"/>
            <a:r>
              <a:rPr lang="es-GT" sz="1800" i="1" dirty="0" smtClean="0"/>
              <a:t>El flujo sanguíneo aumenta hasta 8 veces lo basal a lo cual regresa de 2 a 4 horas luego  de la comida…</a:t>
            </a:r>
            <a:endParaRPr lang="es-ES" sz="1800" i="1" dirty="0"/>
          </a:p>
        </p:txBody>
      </p:sp>
      <p:pic>
        <p:nvPicPr>
          <p:cNvPr id="35841" name="Picture 1"/>
          <p:cNvPicPr>
            <a:picLocks noChangeAspect="1" noChangeArrowheads="1"/>
          </p:cNvPicPr>
          <p:nvPr/>
        </p:nvPicPr>
        <p:blipFill>
          <a:blip r:embed="rId2" cstate="print"/>
          <a:srcRect l="32372" t="18329" r="31655" b="17688"/>
          <a:stretch>
            <a:fillRect/>
          </a:stretch>
        </p:blipFill>
        <p:spPr bwMode="auto">
          <a:xfrm>
            <a:off x="4788024" y="1700808"/>
            <a:ext cx="4104456" cy="48245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endParaRPr lang="es-ES" sz="1800" dirty="0"/>
          </a:p>
        </p:txBody>
      </p:sp>
      <p:pic>
        <p:nvPicPr>
          <p:cNvPr id="34818" name="Picture 2" descr="https://scontent-b-dfw.xx.fbcdn.net/hphotos-xpa1/t1.0-9/10409521_890250144325487_7186551647302823043_n.jpg"/>
          <p:cNvPicPr>
            <a:picLocks noChangeAspect="1" noChangeArrowheads="1"/>
          </p:cNvPicPr>
          <p:nvPr/>
        </p:nvPicPr>
        <p:blipFill>
          <a:blip r:embed="rId2" cstate="print"/>
          <a:srcRect b="441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GT" i="1" dirty="0" smtClean="0"/>
              <a:t>Propulsión  y Mezcla de alimentos…</a:t>
            </a:r>
            <a:endParaRPr lang="es-ES" i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65538" name="Picture 2" descr="http://informacionporlaverdad.files.wordpress.com/2012/04/plantu-hambre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204864"/>
            <a:ext cx="5688632" cy="39336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800" dirty="0" smtClean="0"/>
              <a:t>Sumario…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GT" sz="1800" dirty="0" smtClean="0"/>
              <a:t>Anatomía fisiológica y actividad eléctrica</a:t>
            </a:r>
          </a:p>
          <a:p>
            <a:pPr algn="just"/>
            <a:r>
              <a:rPr lang="es-GT" sz="1800" dirty="0" smtClean="0"/>
              <a:t>Control nervioso de la función GI (neurotransmisores, SNA, fibras sensitivas, reflejos GI, control hormonal GI)</a:t>
            </a:r>
          </a:p>
          <a:p>
            <a:pPr algn="just"/>
            <a:r>
              <a:rPr lang="es-GT" sz="1800" dirty="0" smtClean="0"/>
              <a:t>Tipos funcionales de movimientos del tubo digestivo</a:t>
            </a:r>
          </a:p>
          <a:p>
            <a:pPr algn="just"/>
            <a:r>
              <a:rPr lang="es-GT" sz="1800" dirty="0" smtClean="0"/>
              <a:t>Flujo sanguíneo GI (circulación </a:t>
            </a:r>
            <a:r>
              <a:rPr lang="es-GT" sz="1800" dirty="0" err="1" smtClean="0"/>
              <a:t>esplácnica</a:t>
            </a:r>
            <a:r>
              <a:rPr lang="es-GT" sz="1800" dirty="0" smtClean="0"/>
              <a:t>)</a:t>
            </a:r>
          </a:p>
          <a:p>
            <a:pPr algn="just"/>
            <a:endParaRPr lang="es-GT" sz="1800" dirty="0" smtClean="0"/>
          </a:p>
          <a:p>
            <a:pPr algn="just"/>
            <a:endParaRPr lang="es-GT" sz="1800" dirty="0" smtClean="0"/>
          </a:p>
          <a:p>
            <a:pPr algn="just"/>
            <a:endParaRPr lang="es-ES" sz="18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800" dirty="0" smtClean="0"/>
              <a:t>Propulsión y Mezcla de los alimentos…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GT" sz="1800" dirty="0" smtClean="0"/>
              <a:t>Hambre y apetito…</a:t>
            </a:r>
            <a:endParaRPr lang="es-ES" sz="1800" dirty="0"/>
          </a:p>
        </p:txBody>
      </p:sp>
      <p:pic>
        <p:nvPicPr>
          <p:cNvPr id="33794" name="Picture 2" descr="http://images.engormix.com/s_articles/2787_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348880"/>
            <a:ext cx="4572000" cy="4509120"/>
          </a:xfrm>
          <a:prstGeom prst="rect">
            <a:avLst/>
          </a:prstGeom>
          <a:noFill/>
        </p:spPr>
      </p:pic>
      <p:pic>
        <p:nvPicPr>
          <p:cNvPr id="33796" name="Picture 4" descr="http://www.sportfactor.es/blog/wp-content/uploads/2012/01/el-estomago-se-adapta-a-tod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348880"/>
            <a:ext cx="4552950" cy="45091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endParaRPr lang="es-ES" sz="1800" dirty="0"/>
          </a:p>
        </p:txBody>
      </p:sp>
      <p:pic>
        <p:nvPicPr>
          <p:cNvPr id="32770" name="Picture 2" descr="http://3.bp.blogspot.com/-1bhMYbKkgT8/UgP943V8-II/AAAAAAAABis/IFf29rcxv-g/s1600/Por-que%CC%81-cuando-tenemos-hambre-nos-ponemos-de-mal-humor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7638" y="2420888"/>
            <a:ext cx="5057062" cy="35223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endParaRPr lang="es-ES" sz="1800" dirty="0"/>
          </a:p>
        </p:txBody>
      </p:sp>
      <p:pic>
        <p:nvPicPr>
          <p:cNvPr id="25602" name="Picture 2" descr="https://scontent-a-dfw.xx.fbcdn.net/hphotos-xpf1/t1.0-9/p240x240/10460177_10153140124585639_6358531231426480031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6792"/>
            <a:ext cx="9144000" cy="5010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61443" name="Picture 3"/>
          <p:cNvPicPr>
            <a:picLocks noChangeAspect="1" noChangeArrowheads="1"/>
          </p:cNvPicPr>
          <p:nvPr/>
        </p:nvPicPr>
        <p:blipFill>
          <a:blip r:embed="rId2" cstate="print"/>
          <a:srcRect l="30158" t="22266" r="36636" b="18672"/>
          <a:stretch>
            <a:fillRect/>
          </a:stretch>
        </p:blipFill>
        <p:spPr bwMode="auto">
          <a:xfrm>
            <a:off x="0" y="188640"/>
            <a:ext cx="9144000" cy="651621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800" dirty="0" smtClean="0"/>
              <a:t>Anatomía fisiológica…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536" y="1556792"/>
            <a:ext cx="8229600" cy="4625609"/>
          </a:xfrm>
        </p:spPr>
        <p:txBody>
          <a:bodyPr>
            <a:normAutofit/>
          </a:bodyPr>
          <a:lstStyle/>
          <a:p>
            <a:pPr algn="just"/>
            <a:r>
              <a:rPr lang="es-GT" sz="1800" dirty="0" smtClean="0"/>
              <a:t>5 capas + </a:t>
            </a:r>
            <a:r>
              <a:rPr lang="es-GT" sz="1800" i="1" dirty="0" err="1" smtClean="0"/>
              <a:t>muscularis</a:t>
            </a:r>
            <a:r>
              <a:rPr lang="es-GT" sz="1800" i="1" dirty="0" smtClean="0"/>
              <a:t> </a:t>
            </a:r>
            <a:r>
              <a:rPr lang="es-GT" sz="1800" i="1" dirty="0" err="1" smtClean="0"/>
              <a:t>mucosae</a:t>
            </a:r>
            <a:r>
              <a:rPr lang="es-GT" sz="1800" i="1" dirty="0" smtClean="0"/>
              <a:t>(</a:t>
            </a:r>
            <a:r>
              <a:rPr lang="es-GT" sz="1800" i="1" dirty="0" err="1" smtClean="0"/>
              <a:t>dif</a:t>
            </a:r>
            <a:r>
              <a:rPr lang="es-GT" sz="1800" i="1" dirty="0" smtClean="0"/>
              <a:t>. Erosión/úlcera)</a:t>
            </a:r>
          </a:p>
          <a:p>
            <a:pPr algn="just"/>
            <a:r>
              <a:rPr lang="es-GT" sz="1800" dirty="0" smtClean="0"/>
              <a:t>Músculo liso como un </a:t>
            </a:r>
            <a:r>
              <a:rPr lang="es-GT" sz="1800" dirty="0" err="1" smtClean="0"/>
              <a:t>sincitio</a:t>
            </a:r>
            <a:endParaRPr lang="es-GT" sz="1800" dirty="0" smtClean="0"/>
          </a:p>
          <a:p>
            <a:pPr algn="just"/>
            <a:endParaRPr lang="es-GT" sz="1800" dirty="0" smtClean="0"/>
          </a:p>
          <a:p>
            <a:pPr algn="just"/>
            <a:endParaRPr lang="es-ES" sz="1800" dirty="0"/>
          </a:p>
        </p:txBody>
      </p:sp>
      <p:pic>
        <p:nvPicPr>
          <p:cNvPr id="45058" name="Picture 2" descr="http://www.dartmouth.edu/~anatomy/Histo/lab_5/GI/DMS127/05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492896"/>
            <a:ext cx="7200800" cy="41026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800" dirty="0" smtClean="0"/>
              <a:t>Actividad eléctrica del músculo liso GI…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GT" sz="1800" dirty="0" smtClean="0"/>
              <a:t>Actividad eléctrica intrínseca lenta y continua, se divide en 2 ondas eléctricas:</a:t>
            </a:r>
          </a:p>
          <a:p>
            <a:pPr algn="just">
              <a:buNone/>
            </a:pPr>
            <a:r>
              <a:rPr lang="es-GT" sz="1800" b="1" dirty="0" smtClean="0"/>
              <a:t>1)Ondas lentas</a:t>
            </a:r>
          </a:p>
          <a:p>
            <a:pPr algn="just">
              <a:buNone/>
            </a:pPr>
            <a:r>
              <a:rPr lang="es-GT" sz="1800" i="1" dirty="0" smtClean="0"/>
              <a:t>El ritmo de las contracciones está determinado por la frecuencia de las ondas lentas del potencial de membrana en reposo (el cual se puede modificar a distintas medidas)</a:t>
            </a:r>
          </a:p>
          <a:p>
            <a:pPr algn="just">
              <a:buNone/>
            </a:pPr>
            <a:r>
              <a:rPr lang="es-GT" sz="1800" i="1" dirty="0" smtClean="0"/>
              <a:t>No son potenciales de acción</a:t>
            </a:r>
          </a:p>
          <a:p>
            <a:pPr algn="just">
              <a:buNone/>
            </a:pPr>
            <a:r>
              <a:rPr lang="es-GT" sz="1800" i="1" dirty="0" smtClean="0"/>
              <a:t>No producen contracciones por sí mismas excepto en el estómago</a:t>
            </a:r>
          </a:p>
          <a:p>
            <a:pPr algn="just">
              <a:buNone/>
            </a:pPr>
            <a:r>
              <a:rPr lang="es-GT" sz="1800" i="1" dirty="0" smtClean="0"/>
              <a:t>Intensidad varía entre 5 y 15 </a:t>
            </a:r>
            <a:r>
              <a:rPr lang="es-GT" sz="1800" i="1" dirty="0" err="1" smtClean="0"/>
              <a:t>mV</a:t>
            </a:r>
            <a:r>
              <a:rPr lang="es-GT" sz="1800" i="1" dirty="0" smtClean="0"/>
              <a:t> </a:t>
            </a:r>
          </a:p>
          <a:p>
            <a:pPr algn="just">
              <a:buNone/>
            </a:pPr>
            <a:r>
              <a:rPr lang="es-GT" sz="1800" i="1" dirty="0" smtClean="0"/>
              <a:t>Frecuencia promedio </a:t>
            </a:r>
            <a:r>
              <a:rPr lang="es-GT" sz="1800" i="1" dirty="0" smtClean="0"/>
              <a:t>3-12/min; estómago(3/min), duodeno (12/min), íleon(9/min)</a:t>
            </a:r>
          </a:p>
          <a:p>
            <a:pPr algn="just">
              <a:buNone/>
            </a:pPr>
            <a:r>
              <a:rPr lang="es-GT" sz="1800" i="1" dirty="0" smtClean="0"/>
              <a:t>¿A qué se deben estas ondas?</a:t>
            </a:r>
          </a:p>
          <a:p>
            <a:pPr algn="just">
              <a:buNone/>
            </a:pPr>
            <a:r>
              <a:rPr lang="es-GT" sz="1800" i="1" dirty="0" smtClean="0"/>
              <a:t>         </a:t>
            </a:r>
            <a:r>
              <a:rPr lang="es-GT" sz="1800" dirty="0" smtClean="0"/>
              <a:t>Ondas intersticiales de Cajal (marcapasos)</a:t>
            </a:r>
            <a:r>
              <a:rPr lang="es-GT" sz="1800" i="1" dirty="0" smtClean="0"/>
              <a:t> </a:t>
            </a:r>
          </a:p>
          <a:p>
            <a:pPr algn="just">
              <a:buNone/>
            </a:pPr>
            <a:endParaRPr lang="es-GT" sz="1800" i="1" dirty="0" smtClean="0"/>
          </a:p>
          <a:p>
            <a:pPr algn="just">
              <a:buNone/>
            </a:pPr>
            <a:r>
              <a:rPr lang="es-GT" sz="1800" b="1" dirty="0" smtClean="0"/>
              <a:t>2)Espigas</a:t>
            </a:r>
          </a:p>
          <a:p>
            <a:pPr algn="just">
              <a:buNone/>
            </a:pPr>
            <a:r>
              <a:rPr lang="es-GT" sz="1800" i="1" dirty="0" smtClean="0"/>
              <a:t>Verdaderos potenciales de acción con umbral en -40mV (reposo:-50 - -60mV), mientras más suba el nivel de reposo mayor </a:t>
            </a:r>
            <a:r>
              <a:rPr lang="es-GT" sz="1800" i="1" dirty="0" err="1" smtClean="0"/>
              <a:t>fx</a:t>
            </a:r>
            <a:r>
              <a:rPr lang="es-GT" sz="1800" i="1" dirty="0" smtClean="0"/>
              <a:t> de espigas 10/min</a:t>
            </a:r>
          </a:p>
          <a:p>
            <a:pPr algn="just">
              <a:buNone/>
            </a:pPr>
            <a:r>
              <a:rPr lang="es-GT" sz="1800" i="1" dirty="0" smtClean="0"/>
              <a:t>Duran 10-40 veces más que los </a:t>
            </a:r>
            <a:r>
              <a:rPr lang="es-GT" sz="1800" i="1" dirty="0" err="1" smtClean="0"/>
              <a:t>pot</a:t>
            </a:r>
            <a:r>
              <a:rPr lang="es-GT" sz="1800" i="1" dirty="0" smtClean="0"/>
              <a:t>. Acción de las fibras nerviosas (20ms)</a:t>
            </a:r>
          </a:p>
          <a:p>
            <a:pPr algn="just">
              <a:buNone/>
            </a:pPr>
            <a:r>
              <a:rPr lang="es-GT" sz="1800" i="1" dirty="0" smtClean="0"/>
              <a:t>Canales de Ca2+/Na+ y no Na+ como en los nervios</a:t>
            </a:r>
          </a:p>
          <a:p>
            <a:pPr algn="just">
              <a:buNone/>
            </a:pPr>
            <a:endParaRPr lang="es-GT" sz="1800" i="1" dirty="0" smtClean="0"/>
          </a:p>
          <a:p>
            <a:pPr algn="just">
              <a:buNone/>
            </a:pPr>
            <a:endParaRPr lang="es-GT" sz="1800" dirty="0" smtClean="0"/>
          </a:p>
          <a:p>
            <a:pPr algn="just">
              <a:buNone/>
            </a:pPr>
            <a:endParaRPr lang="es-GT" sz="1800" dirty="0" smtClean="0"/>
          </a:p>
          <a:p>
            <a:pPr algn="just">
              <a:buNone/>
            </a:pPr>
            <a:endParaRPr lang="es-ES" sz="1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 cstate="print"/>
          <a:srcRect l="24070" t="20297" r="29722" b="19657"/>
          <a:stretch>
            <a:fillRect/>
          </a:stretch>
        </p:blipFill>
        <p:spPr bwMode="auto">
          <a:xfrm>
            <a:off x="179511" y="0"/>
            <a:ext cx="8832919" cy="659735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4 Elipse"/>
          <p:cNvSpPr/>
          <p:nvPr/>
        </p:nvSpPr>
        <p:spPr>
          <a:xfrm>
            <a:off x="971600" y="2996952"/>
            <a:ext cx="720080" cy="1152128"/>
          </a:xfrm>
          <a:prstGeom prst="ellipse">
            <a:avLst/>
          </a:prstGeom>
          <a:noFill/>
          <a:ln w="762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51520" y="1775191"/>
            <a:ext cx="8640960" cy="4625609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s-GT" sz="1800" dirty="0" smtClean="0"/>
              <a:t>Factores que despolarizan la membrana son:</a:t>
            </a:r>
          </a:p>
          <a:p>
            <a:pPr marL="461772" indent="-342900" algn="just">
              <a:buFont typeface="+mj-lt"/>
              <a:buAutoNum type="arabicPeriod"/>
            </a:pPr>
            <a:r>
              <a:rPr lang="es-GT" sz="1800" dirty="0" smtClean="0"/>
              <a:t>Distensión</a:t>
            </a:r>
          </a:p>
          <a:p>
            <a:pPr marL="461772" indent="-342900" algn="just">
              <a:buFont typeface="+mj-lt"/>
              <a:buAutoNum type="arabicPeriod"/>
            </a:pPr>
            <a:r>
              <a:rPr lang="es-GT" sz="1800" dirty="0" smtClean="0"/>
              <a:t>Acetilcolina</a:t>
            </a:r>
          </a:p>
          <a:p>
            <a:pPr marL="461772" indent="-342900" algn="just">
              <a:buFont typeface="+mj-lt"/>
              <a:buAutoNum type="arabicPeriod"/>
            </a:pPr>
            <a:r>
              <a:rPr lang="es-GT" sz="1800" dirty="0" smtClean="0"/>
              <a:t>Hormonas</a:t>
            </a:r>
          </a:p>
          <a:p>
            <a:pPr marL="461772" indent="-342900" algn="just">
              <a:buFont typeface="+mj-lt"/>
              <a:buAutoNum type="arabicPeriod"/>
            </a:pPr>
            <a:endParaRPr lang="es-GT" sz="1800" dirty="0" smtClean="0"/>
          </a:p>
          <a:p>
            <a:pPr marL="461772" indent="-342900" algn="just"/>
            <a:r>
              <a:rPr lang="es-GT" sz="1800" dirty="0" smtClean="0"/>
              <a:t>Factores que </a:t>
            </a:r>
            <a:r>
              <a:rPr lang="es-GT" sz="1800" dirty="0" err="1" smtClean="0"/>
              <a:t>hiperpolarizan</a:t>
            </a:r>
            <a:r>
              <a:rPr lang="es-GT" sz="1800" dirty="0" smtClean="0"/>
              <a:t> la membrana son:</a:t>
            </a:r>
          </a:p>
          <a:p>
            <a:pPr marL="461772" indent="-342900" algn="just">
              <a:buFont typeface="+mj-lt"/>
              <a:buAutoNum type="arabicPeriod"/>
            </a:pPr>
            <a:r>
              <a:rPr lang="es-GT" sz="1800" dirty="0" err="1" smtClean="0"/>
              <a:t>Noradrenalina</a:t>
            </a:r>
            <a:r>
              <a:rPr lang="es-GT" sz="1800" dirty="0" smtClean="0"/>
              <a:t>/adrenalina</a:t>
            </a:r>
          </a:p>
          <a:p>
            <a:pPr marL="461772" indent="-342900" algn="just">
              <a:buFont typeface="+mj-lt"/>
              <a:buAutoNum type="arabicPeriod"/>
            </a:pPr>
            <a:r>
              <a:rPr lang="es-GT" sz="1800" dirty="0" smtClean="0"/>
              <a:t>Estimulación simpática</a:t>
            </a:r>
          </a:p>
          <a:p>
            <a:pPr marL="461772" indent="-342900" algn="just">
              <a:buFont typeface="+mj-lt"/>
              <a:buAutoNum type="arabicPeriod"/>
            </a:pPr>
            <a:endParaRPr lang="es-GT" sz="1800" dirty="0" smtClean="0"/>
          </a:p>
          <a:p>
            <a:pPr marL="461772" indent="-342900" algn="just"/>
            <a:r>
              <a:rPr lang="es-GT" sz="1800" dirty="0" smtClean="0"/>
              <a:t>¿Qué ion entra al músculo durante las ondas lentas? Y durante las espigas?</a:t>
            </a:r>
          </a:p>
          <a:p>
            <a:pPr marL="461772" indent="-342900" algn="just"/>
            <a:endParaRPr lang="es-GT" sz="1800" dirty="0" smtClean="0"/>
          </a:p>
          <a:p>
            <a:pPr marL="461772" indent="-342900" algn="just"/>
            <a:r>
              <a:rPr lang="es-GT" sz="1800" dirty="0" smtClean="0"/>
              <a:t>Contracciones tónicas Vs. Contracciones rítmicas</a:t>
            </a:r>
          </a:p>
          <a:p>
            <a:pPr marL="461772" indent="-342900" algn="just">
              <a:buNone/>
            </a:pPr>
            <a:r>
              <a:rPr lang="es-GT" sz="1800" dirty="0" smtClean="0"/>
              <a:t>(espigas repetidas, alta entrada de Ca2+, hormonal)</a:t>
            </a:r>
          </a:p>
          <a:p>
            <a:pPr marL="461772" indent="-342900" algn="just">
              <a:buNone/>
            </a:pPr>
            <a:r>
              <a:rPr lang="es-GT" sz="1800" b="1" dirty="0" smtClean="0">
                <a:solidFill>
                  <a:srgbClr val="0070C0"/>
                </a:solidFill>
              </a:rPr>
              <a:t>                                                                                                   </a:t>
            </a:r>
            <a:r>
              <a:rPr lang="es-GT" sz="1800" b="1" dirty="0" err="1" smtClean="0">
                <a:solidFill>
                  <a:srgbClr val="0070C0"/>
                </a:solidFill>
              </a:rPr>
              <a:t>Mientérico</a:t>
            </a:r>
            <a:r>
              <a:rPr lang="es-GT" sz="1800" b="1" dirty="0" smtClean="0">
                <a:solidFill>
                  <a:srgbClr val="0070C0"/>
                </a:solidFill>
              </a:rPr>
              <a:t>(produce VIP, inhibidor esfínter)</a:t>
            </a:r>
          </a:p>
          <a:p>
            <a:pPr marL="461772" indent="-342900" algn="just">
              <a:buNone/>
            </a:pPr>
            <a:r>
              <a:rPr lang="es-GT" sz="1800" b="1" dirty="0" smtClean="0">
                <a:solidFill>
                  <a:srgbClr val="0070C0"/>
                </a:solidFill>
              </a:rPr>
              <a:t>Sistema Nervioso entérico (diferencias)                    </a:t>
            </a:r>
          </a:p>
          <a:p>
            <a:pPr marL="461772" indent="-342900" algn="just">
              <a:buNone/>
            </a:pPr>
            <a:r>
              <a:rPr lang="es-GT" sz="1800" b="1" dirty="0" smtClean="0">
                <a:solidFill>
                  <a:srgbClr val="0070C0"/>
                </a:solidFill>
              </a:rPr>
              <a:t>                                                                                                    </a:t>
            </a:r>
            <a:r>
              <a:rPr lang="es-GT" sz="1800" b="1" dirty="0" err="1" smtClean="0">
                <a:solidFill>
                  <a:srgbClr val="0070C0"/>
                </a:solidFill>
              </a:rPr>
              <a:t>Submucoso</a:t>
            </a:r>
            <a:endParaRPr lang="es-GT" sz="1800" b="1" dirty="0" smtClean="0">
              <a:solidFill>
                <a:srgbClr val="0070C0"/>
              </a:solidFill>
            </a:endParaRPr>
          </a:p>
          <a:p>
            <a:pPr marL="461772" indent="-342900" algn="just">
              <a:buNone/>
            </a:pPr>
            <a:r>
              <a:rPr lang="es-GT" sz="1800" b="1" dirty="0" smtClean="0">
                <a:solidFill>
                  <a:srgbClr val="0070C0"/>
                </a:solidFill>
              </a:rPr>
              <a:t>         </a:t>
            </a:r>
            <a:r>
              <a:rPr lang="es-GT" sz="2600" b="1" dirty="0" smtClean="0">
                <a:solidFill>
                  <a:srgbClr val="0070C0"/>
                </a:solidFill>
              </a:rPr>
              <a:t> + </a:t>
            </a:r>
            <a:r>
              <a:rPr lang="es-GT" sz="1800" b="1" dirty="0" smtClean="0">
                <a:solidFill>
                  <a:srgbClr val="0070C0"/>
                </a:solidFill>
              </a:rPr>
              <a:t>fibras extrínsecas del SNA</a:t>
            </a:r>
          </a:p>
          <a:p>
            <a:pPr marL="461772" indent="-342900" algn="just">
              <a:buNone/>
            </a:pPr>
            <a:r>
              <a:rPr lang="es-GT" sz="1800" dirty="0" smtClean="0"/>
              <a:t> </a:t>
            </a:r>
            <a:endParaRPr lang="es-ES" sz="1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467544" y="160048"/>
            <a:ext cx="8229600" cy="1252728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GT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satMod val="1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Actividad eléctrica del músculo liso GI…</a:t>
            </a:r>
            <a:endParaRPr kumimoji="0" lang="es-ES" sz="28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satMod val="1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 de flecha"/>
          <p:cNvCxnSpPr/>
          <p:nvPr/>
        </p:nvCxnSpPr>
        <p:spPr>
          <a:xfrm flipV="1">
            <a:off x="4139952" y="5085184"/>
            <a:ext cx="576064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Conector recto de flecha"/>
          <p:cNvCxnSpPr/>
          <p:nvPr/>
        </p:nvCxnSpPr>
        <p:spPr>
          <a:xfrm>
            <a:off x="4139952" y="5229200"/>
            <a:ext cx="567680" cy="2076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 cstate="print"/>
          <a:srcRect l="29051" t="22266" r="32762" b="18672"/>
          <a:stretch>
            <a:fillRect/>
          </a:stretch>
        </p:blipFill>
        <p:spPr bwMode="auto">
          <a:xfrm>
            <a:off x="0" y="0"/>
            <a:ext cx="9144000" cy="660551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 cstate="print"/>
          <a:srcRect l="24070" t="18329" r="23907" b="15719"/>
          <a:stretch>
            <a:fillRect/>
          </a:stretch>
        </p:blipFill>
        <p:spPr bwMode="auto">
          <a:xfrm>
            <a:off x="251519" y="72008"/>
            <a:ext cx="8649829" cy="652534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ódulo">
  <a:themeElements>
    <a:clrScheme name="Mod">
      <a:dk1>
        <a:sysClr val="windowText" lastClr="000000"/>
      </a:dk1>
      <a:lt1>
        <a:sysClr val="window" lastClr="FFFFFF"/>
      </a:lt1>
      <a:dk2>
        <a:srgbClr val="065218"/>
      </a:dk2>
      <a:lt2>
        <a:srgbClr val="EDF3AE"/>
      </a:lt2>
      <a:accent1>
        <a:srgbClr val="8FCB17"/>
      </a:accent1>
      <a:accent2>
        <a:srgbClr val="769F11"/>
      </a:accent2>
      <a:accent3>
        <a:srgbClr val="D4E336"/>
      </a:accent3>
      <a:accent4>
        <a:srgbClr val="0C8228"/>
      </a:accent4>
      <a:accent5>
        <a:srgbClr val="C0EDA8"/>
      </a:accent5>
      <a:accent6>
        <a:srgbClr val="3B4F18"/>
      </a:accent6>
      <a:hlink>
        <a:srgbClr val="0A6A21"/>
      </a:hlink>
      <a:folHlink>
        <a:srgbClr val="406EA5"/>
      </a:folHlink>
    </a:clrScheme>
    <a:fontScheme name="Módulo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ódul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2946</TotalTime>
  <Words>755</Words>
  <Application>Microsoft Office PowerPoint</Application>
  <PresentationFormat>Presentación en pantalla (4:3)</PresentationFormat>
  <Paragraphs>100</Paragraphs>
  <Slides>22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22</vt:i4>
      </vt:variant>
    </vt:vector>
  </HeadingPairs>
  <TitlesOfParts>
    <vt:vector size="23" baseType="lpstr">
      <vt:lpstr>Módulo</vt:lpstr>
      <vt:lpstr>Fisiología de la Actividad Gástrica…</vt:lpstr>
      <vt:lpstr>Sumario…</vt:lpstr>
      <vt:lpstr>Diapositiva 3</vt:lpstr>
      <vt:lpstr>Anatomía fisiológica…</vt:lpstr>
      <vt:lpstr>Actividad eléctrica del músculo liso GI…</vt:lpstr>
      <vt:lpstr>Diapositiva 6</vt:lpstr>
      <vt:lpstr>Diapositiva 7</vt:lpstr>
      <vt:lpstr>Diapositiva 8</vt:lpstr>
      <vt:lpstr>Diapositiva 9</vt:lpstr>
      <vt:lpstr>Diapositiva 10</vt:lpstr>
      <vt:lpstr>Diapositiva 11</vt:lpstr>
      <vt:lpstr>Control Autónomo del Aparato G.I….</vt:lpstr>
      <vt:lpstr>Control Hormonal de la Motilidad G.I….</vt:lpstr>
      <vt:lpstr>Diapositiva 14</vt:lpstr>
      <vt:lpstr>Tipos funcionales de movimientos digestivos…</vt:lpstr>
      <vt:lpstr>Diapositiva 16</vt:lpstr>
      <vt:lpstr>Flujo Sanguíneo Gastrointestinal…</vt:lpstr>
      <vt:lpstr>Diapositiva 18</vt:lpstr>
      <vt:lpstr>Propulsión  y Mezcla de alimentos…</vt:lpstr>
      <vt:lpstr>Propulsión y Mezcla de los alimentos…</vt:lpstr>
      <vt:lpstr>Diapositiva 21</vt:lpstr>
      <vt:lpstr>Diapositiva 22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Johnnathan</dc:creator>
  <cp:lastModifiedBy>Johnnathan</cp:lastModifiedBy>
  <cp:revision>11</cp:revision>
  <dcterms:created xsi:type="dcterms:W3CDTF">2014-07-15T12:43:07Z</dcterms:created>
  <dcterms:modified xsi:type="dcterms:W3CDTF">2014-08-08T12:48:51Z</dcterms:modified>
</cp:coreProperties>
</file>